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embeddings/oleObject12.bin" ContentType="application/vnd.openxmlformats-officedocument.oleObject"/>
  <Override PartName="/ppt/embeddings/oleObject21.bin" ContentType="application/vnd.openxmlformats-officedocument.oleObject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embeddings/oleObject10.bin" ContentType="application/vnd.openxmlformats-officedocument.oleObject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embeddings/oleObject8.bin" ContentType="application/vnd.openxmlformats-officedocument.oleObjec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embeddings/oleObject6.bin" ContentType="application/vnd.openxmlformats-officedocument.oleObject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25.bin" ContentType="application/vnd.openxmlformats-officedocument.oleObjec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embeddings/oleObject11.bin" ContentType="application/vnd.openxmlformats-officedocument.oleObject"/>
  <Override PartName="/ppt/embeddings/oleObject13.bin" ContentType="application/vnd.openxmlformats-officedocument.oleObject"/>
  <Override PartName="/ppt/embeddings/oleObject22.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embeddings/oleObject20.bin" ContentType="application/vnd.openxmlformats-officedocument.oleObject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embeddings/oleObject9.bin" ContentType="application/vnd.openxmlformats-officedocument.oleObject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7.bin" ContentType="application/vnd.openxmlformats-officedocument.oleObject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embeddings/oleObject5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21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jpeg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1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are not coplanar (skew)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  <a:r>
              <a:rPr lang="en-CA" dirty="0" smtClean="0"/>
              <a:t>to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r>
              <a:rPr lang="en-CA" dirty="0" smtClean="0"/>
              <a:t>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126078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8900000" flipH="1">
            <a:off x="4211618" y="342820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5837778" y="2514600"/>
          <a:ext cx="330200" cy="555625"/>
        </p:xfrm>
        <a:graphic>
          <a:graphicData uri="http://schemas.openxmlformats.org/presentationml/2006/ole">
            <p:oleObj spid="_x0000_s107522" name="Equation" r:id="rId3" imgW="164880" imgH="241200" progId="Equation.3">
              <p:embed/>
            </p:oleObj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1824578" y="1905000"/>
          <a:ext cx="457200" cy="555625"/>
        </p:xfrm>
        <a:graphic>
          <a:graphicData uri="http://schemas.openxmlformats.org/presentationml/2006/ole">
            <p:oleObj spid="_x0000_s107523" name="Equation" r:id="rId4" imgW="228600" imgH="2412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55278" y="25908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(out of page)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40478" y="3429000"/>
            <a:ext cx="3048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40478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116678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936078" y="32766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88478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164678" y="3429000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088478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50078" y="2630269"/>
            <a:ext cx="2222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shortest line between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and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07524" name="Object 6"/>
          <p:cNvGraphicFramePr>
            <a:graphicFrameLocks noChangeAspect="1"/>
          </p:cNvGraphicFramePr>
          <p:nvPr/>
        </p:nvGraphicFramePr>
        <p:xfrm>
          <a:off x="3107278" y="2797175"/>
          <a:ext cx="457200" cy="555625"/>
        </p:xfrm>
        <a:graphic>
          <a:graphicData uri="http://schemas.openxmlformats.org/presentationml/2006/ole">
            <p:oleObj spid="_x0000_s107524" name="Equation" r:id="rId5" imgW="228600" imgH="241200" progId="Equation.3">
              <p:embed/>
            </p:oleObj>
          </a:graphicData>
        </a:graphic>
      </p:graphicFrame>
      <p:graphicFrame>
        <p:nvGraphicFramePr>
          <p:cNvPr id="107525" name="Object 6"/>
          <p:cNvGraphicFramePr>
            <a:graphicFrameLocks noChangeAspect="1"/>
          </p:cNvGraphicFramePr>
          <p:nvPr/>
        </p:nvGraphicFramePr>
        <p:xfrm>
          <a:off x="3945478" y="2819400"/>
          <a:ext cx="330200" cy="555625"/>
        </p:xfrm>
        <a:graphic>
          <a:graphicData uri="http://schemas.openxmlformats.org/presentationml/2006/ole">
            <p:oleObj spid="_x0000_s107525" name="Equation" r:id="rId6" imgW="164880" imgH="241200" progId="Equation.3">
              <p:embed/>
            </p:oleObj>
          </a:graphicData>
        </a:graphic>
      </p:graphicFrame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7056978" y="3151188"/>
          <a:ext cx="355600" cy="555625"/>
        </p:xfrm>
        <a:graphic>
          <a:graphicData uri="http://schemas.openxmlformats.org/presentationml/2006/ole">
            <p:oleObj spid="_x0000_s107526" name="Equation" r:id="rId7" imgW="177480" imgH="241200" progId="Equation.3">
              <p:embed/>
            </p:oleObj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4936078" y="4168775"/>
          <a:ext cx="355600" cy="555625"/>
        </p:xfrm>
        <a:graphic>
          <a:graphicData uri="http://schemas.openxmlformats.org/presentationml/2006/ole">
            <p:oleObj spid="_x0000_s107527" name="Equation" r:id="rId8" imgW="177480" imgH="24120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164678" y="42672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0"/>
            <a:endCxn id="27" idx="4"/>
          </p:cNvCxnSpPr>
          <p:nvPr/>
        </p:nvCxnSpPr>
        <p:spPr>
          <a:xfrm rot="16200000" flipV="1">
            <a:off x="5308341" y="3361537"/>
            <a:ext cx="762000" cy="1049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8" name="Object 6"/>
          <p:cNvGraphicFramePr>
            <a:graphicFrameLocks noChangeAspect="1"/>
          </p:cNvGraphicFramePr>
          <p:nvPr/>
        </p:nvGraphicFramePr>
        <p:xfrm>
          <a:off x="3564478" y="3352800"/>
          <a:ext cx="355600" cy="555625"/>
        </p:xfrm>
        <a:graphic>
          <a:graphicData uri="http://schemas.openxmlformats.org/presentationml/2006/ole">
            <p:oleObj spid="_x0000_s107528" name="Equation" r:id="rId9" imgW="1774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2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are parallel ( </a:t>
            </a:r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 </a:t>
            </a:r>
            <a:r>
              <a:rPr lang="en-CA" dirty="0" smtClean="0">
                <a:cs typeface="Times New Roman" pitchFamily="18" charset="0"/>
              </a:rPr>
              <a:t>)</a:t>
            </a: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r>
              <a:rPr lang="en-CA" dirty="0" smtClean="0">
                <a:cs typeface="Times New Roman" pitchFamily="18" charset="0"/>
              </a:rPr>
              <a:t>notice that this choice results in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= 0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828800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5334000" y="1905000"/>
          <a:ext cx="330200" cy="555625"/>
        </p:xfrm>
        <a:graphic>
          <a:graphicData uri="http://schemas.openxmlformats.org/presentationml/2006/ole">
            <p:oleObj spid="_x0000_s108546" name="Equation" r:id="rId3" imgW="164880" imgH="241200" progId="Equation.3">
              <p:embed/>
            </p:oleObj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2527300" y="1905000"/>
          <a:ext cx="457200" cy="555625"/>
        </p:xfrm>
        <a:graphic>
          <a:graphicData uri="http://schemas.openxmlformats.org/presentationml/2006/ole">
            <p:oleObj spid="_x0000_s108547" name="Equation" r:id="rId4" imgW="228600" imgH="241200" progId="Equation.3">
              <p:embed/>
            </p:oleObj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2819400" y="3429000"/>
            <a:ext cx="2667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432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819400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486400" y="3427412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7416800" y="3124200"/>
          <a:ext cx="355600" cy="555625"/>
        </p:xfrm>
        <a:graphic>
          <a:graphicData uri="http://schemas.openxmlformats.org/presentationml/2006/ole">
            <p:oleObj spid="_x0000_s108550" name="Equation" r:id="rId5" imgW="177480" imgH="241200" progId="Equation.3">
              <p:embed/>
            </p:oleObj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5638800" y="3863975"/>
          <a:ext cx="355600" cy="555625"/>
        </p:xfrm>
        <a:graphic>
          <a:graphicData uri="http://schemas.openxmlformats.org/presentationml/2006/ole">
            <p:oleObj spid="_x0000_s108551" name="Equation" r:id="rId6" imgW="177480" imgH="24120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867400" y="39624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0"/>
            <a:endCxn id="27" idx="4"/>
          </p:cNvCxnSpPr>
          <p:nvPr/>
        </p:nvCxnSpPr>
        <p:spPr>
          <a:xfrm rot="16200000" flipV="1">
            <a:off x="5972963" y="3018637"/>
            <a:ext cx="457200" cy="1430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4572794" y="3428206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8552" name="Object 6"/>
          <p:cNvGraphicFramePr>
            <a:graphicFrameLocks noChangeAspect="1"/>
          </p:cNvGraphicFramePr>
          <p:nvPr/>
        </p:nvGraphicFramePr>
        <p:xfrm>
          <a:off x="2082800" y="3151188"/>
          <a:ext cx="457200" cy="555625"/>
        </p:xfrm>
        <a:graphic>
          <a:graphicData uri="http://schemas.openxmlformats.org/presentationml/2006/ole">
            <p:oleObj spid="_x0000_s108552" name="Equation" r:id="rId7" imgW="228600" imgH="241200" progId="Equation.3">
              <p:embed/>
            </p:oleObj>
          </a:graphicData>
        </a:graphic>
      </p:graphicFrame>
      <p:cxnSp>
        <p:nvCxnSpPr>
          <p:cNvPr id="32" name="Straight Connector 31"/>
          <p:cNvCxnSpPr/>
          <p:nvPr/>
        </p:nvCxnSpPr>
        <p:spPr>
          <a:xfrm>
            <a:off x="53340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257800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4102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8553" name="Object 6"/>
          <p:cNvGraphicFramePr>
            <a:graphicFrameLocks noChangeAspect="1"/>
          </p:cNvGraphicFramePr>
          <p:nvPr/>
        </p:nvGraphicFramePr>
        <p:xfrm>
          <a:off x="3987800" y="3352800"/>
          <a:ext cx="355600" cy="555625"/>
        </p:xfrm>
        <a:graphic>
          <a:graphicData uri="http://schemas.openxmlformats.org/presentationml/2006/ole">
            <p:oleObj spid="_x0000_s108553" name="Equation" r:id="rId8" imgW="1774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3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intersect (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CA" dirty="0" smtClean="0"/>
              <a:t> )</a:t>
            </a:r>
            <a:endParaRPr lang="en-CA" dirty="0" smtClean="0"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657600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3505200" y="3886200"/>
          <a:ext cx="330200" cy="555625"/>
        </p:xfrm>
        <a:graphic>
          <a:graphicData uri="http://schemas.openxmlformats.org/presentationml/2006/ole">
            <p:oleObj spid="_x0000_s109570" name="Equation" r:id="rId3" imgW="164880" imgH="241200" progId="Equation.3">
              <p:embed/>
            </p:oleObj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4356100" y="1905000"/>
          <a:ext cx="457200" cy="555625"/>
        </p:xfrm>
        <a:graphic>
          <a:graphicData uri="http://schemas.openxmlformats.org/presentationml/2006/ole">
            <p:oleObj spid="_x0000_s109571" name="Equation" r:id="rId4" imgW="228600" imgH="241200" progId="Equation.3">
              <p:embed/>
            </p:oleObj>
          </a:graphicData>
        </a:graphic>
      </p:graphicFrame>
      <p:cxnSp>
        <p:nvCxnSpPr>
          <p:cNvPr id="26" name="Straight Arrow Connector 25"/>
          <p:cNvCxnSpPr/>
          <p:nvPr/>
        </p:nvCxnSpPr>
        <p:spPr>
          <a:xfrm>
            <a:off x="4572000" y="3427412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6502400" y="3124200"/>
          <a:ext cx="355600" cy="555625"/>
        </p:xfrm>
        <a:graphic>
          <a:graphicData uri="http://schemas.openxmlformats.org/presentationml/2006/ole">
            <p:oleObj spid="_x0000_s109572" name="Equation" r:id="rId5" imgW="177480" imgH="241200" progId="Equation.3">
              <p:embed/>
            </p:oleObj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2133600" y="2797175"/>
          <a:ext cx="355600" cy="555625"/>
        </p:xfrm>
        <a:graphic>
          <a:graphicData uri="http://schemas.openxmlformats.org/presentationml/2006/ole">
            <p:oleObj spid="_x0000_s109573" name="Equation" r:id="rId6" imgW="177480" imgH="24120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362200" y="28956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2"/>
          </p:cNvCxnSpPr>
          <p:nvPr/>
        </p:nvCxnSpPr>
        <p:spPr>
          <a:xfrm rot="16200000" flipH="1">
            <a:off x="3871629" y="2804829"/>
            <a:ext cx="164068" cy="10842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8900000" flipH="1">
            <a:off x="3652274" y="342820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92878" y="39624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(out of page)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4572000" y="35814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648200" y="35052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4724400" y="32766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47244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2" name="Content Placeholder 21" descr="step3-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Content Placeholder 6" descr="step3-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4: Place the end </a:t>
            </a:r>
            <a:r>
              <a:rPr lang="en-CA" dirty="0" err="1" smtClean="0"/>
              <a:t>effector</a:t>
            </a:r>
            <a:r>
              <a:rPr lang="en-CA" dirty="0" smtClean="0"/>
              <a:t>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Content Placeholder 6" descr="03_0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35619" y="838200"/>
            <a:ext cx="7872761" cy="54864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4: Place the end </a:t>
            </a:r>
            <a:r>
              <a:rPr lang="en-CA" dirty="0" err="1" smtClean="0"/>
              <a:t>effector</a:t>
            </a:r>
            <a:r>
              <a:rPr lang="en-CA" dirty="0" smtClean="0"/>
              <a:t>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</a:t>
            </a:r>
            <a:r>
              <a:rPr lang="en-CA" dirty="0" smtClean="0"/>
              <a:t>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CA" dirty="0" smtClean="0"/>
          </a:p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to the intersection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  <a:r>
              <a:rPr lang="en-CA" dirty="0" smtClean="0"/>
              <a:t>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r>
              <a:rPr lang="en-CA" dirty="0" smtClean="0"/>
              <a:t>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0" name="Content Placeholder 9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5590113" cy="5486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r>
              <a:rPr lang="en-CA" dirty="0" smtClean="0"/>
              <a:t> 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RPP cylindrical manipulator</a:t>
            </a:r>
          </a:p>
          <a:p>
            <a:pPr lvl="2"/>
            <a:r>
              <a:rPr lang="en-US" dirty="0" smtClean="0"/>
              <a:t>http://strobotics.com/cylindrical-format-robot.htm</a:t>
            </a:r>
            <a:endParaRPr lang="en-US" dirty="0"/>
          </a:p>
        </p:txBody>
      </p:sp>
    </p:spTree>
    <p:controls>
      <p:control spid="103426" name="ShockwaveFlash1" r:id="rId2" imgW="4572009" imgH="4572009"/>
      <p:control spid="103427" name="ShockwaveFlash2" r:id="rId3" imgW="4572009" imgH="4572009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r>
              <a:rPr lang="en-CA" dirty="0" smtClean="0"/>
              <a:t> 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  <p:sp>
        <p:nvSpPr>
          <p:cNvPr id="8" name="TextBox 7"/>
          <p:cNvSpPr txBox="1"/>
          <p:nvPr/>
        </p:nvSpPr>
        <p:spPr>
          <a:xfrm>
            <a:off x="5867400" y="838200"/>
            <a:ext cx="296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How do we place the frames?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recall the DH transformation matrix</a:t>
            </a:r>
            <a:endParaRPr lang="en-US" dirty="0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1803400" y="1547812"/>
          <a:ext cx="2768600" cy="585788"/>
        </p:xfrm>
        <a:graphic>
          <a:graphicData uri="http://schemas.openxmlformats.org/presentationml/2006/ole">
            <p:oleObj spid="_x0000_s104450" name="Equation" r:id="rId3" imgW="1384200" imgH="253800" progId="Equation.3">
              <p:embed/>
            </p:oleObj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2336800" y="2157412"/>
          <a:ext cx="3987800" cy="2109788"/>
        </p:xfrm>
        <a:graphic>
          <a:graphicData uri="http://schemas.openxmlformats.org/presentationml/2006/ole">
            <p:oleObj spid="_x0000_s104451" name="Equation" r:id="rId4" imgW="1993680" imgH="914400" progId="Equation.3">
              <p:embed/>
            </p:oleObj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2679700" y="4640263"/>
          <a:ext cx="482600" cy="555625"/>
        </p:xfrm>
        <a:graphic>
          <a:graphicData uri="http://schemas.openxmlformats.org/presentationml/2006/ole">
            <p:oleObj spid="_x0000_s104452" name="Equation" r:id="rId5" imgW="241200" imgH="241200" progId="Equation.3">
              <p:embed/>
            </p:oleObj>
          </a:graphicData>
        </a:graphic>
      </p:graphicFrame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3517900" y="4640263"/>
          <a:ext cx="508000" cy="555625"/>
        </p:xfrm>
        <a:graphic>
          <a:graphicData uri="http://schemas.openxmlformats.org/presentationml/2006/ole">
            <p:oleObj spid="_x0000_s104453" name="Equation" r:id="rId6" imgW="253800" imgH="241200" progId="Equation.3">
              <p:embed/>
            </p:oleObj>
          </a:graphicData>
        </a:graphic>
      </p:graphicFrame>
      <p:graphicFrame>
        <p:nvGraphicFramePr>
          <p:cNvPr id="104454" name="Object 6"/>
          <p:cNvGraphicFramePr>
            <a:graphicFrameLocks noChangeAspect="1"/>
          </p:cNvGraphicFramePr>
          <p:nvPr/>
        </p:nvGraphicFramePr>
        <p:xfrm>
          <a:off x="4660900" y="4640263"/>
          <a:ext cx="482600" cy="555625"/>
        </p:xfrm>
        <a:graphic>
          <a:graphicData uri="http://schemas.openxmlformats.org/presentationml/2006/ole">
            <p:oleObj spid="_x0000_s104454" name="Equation" r:id="rId7" imgW="241200" imgH="24120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2590800" y="2133600"/>
            <a:ext cx="6096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76600" y="2133600"/>
            <a:ext cx="9144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19600" y="2133600"/>
            <a:ext cx="9144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2"/>
          </p:cNvCxnSpPr>
          <p:nvPr/>
        </p:nvCxnSpPr>
        <p:spPr>
          <a:xfrm rot="5400000">
            <a:off x="24765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2"/>
          </p:cNvCxnSpPr>
          <p:nvPr/>
        </p:nvCxnSpPr>
        <p:spPr>
          <a:xfrm rot="5400000">
            <a:off x="33147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4577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 </a:t>
            </a:r>
            <a:r>
              <a:rPr lang="en-CA" dirty="0" smtClean="0"/>
              <a:t>        axis of actuation for 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33" name="Content Placeholder 17" descr="prismat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38700" y="2228850"/>
            <a:ext cx="4229100" cy="2400300"/>
          </a:xfrm>
          <a:prstGeom prst="rect">
            <a:avLst/>
          </a:prstGeom>
        </p:spPr>
      </p:pic>
      <p:graphicFrame>
        <p:nvGraphicFramePr>
          <p:cNvPr id="34" name="Object 6"/>
          <p:cNvGraphicFramePr>
            <a:graphicFrameLocks noChangeAspect="1"/>
          </p:cNvGraphicFramePr>
          <p:nvPr/>
        </p:nvGraphicFramePr>
        <p:xfrm>
          <a:off x="983965" y="5445481"/>
          <a:ext cx="330200" cy="555625"/>
        </p:xfrm>
        <a:graphic>
          <a:graphicData uri="http://schemas.openxmlformats.org/presentationml/2006/ole">
            <p:oleObj spid="_x0000_s105480" name="Equation" r:id="rId4" imgW="164880" imgH="241200" progId="Equation.3">
              <p:embed/>
            </p:oleObj>
          </a:graphicData>
        </a:graphic>
      </p:graphicFrame>
      <p:pic>
        <p:nvPicPr>
          <p:cNvPr id="35" name="Picture 34" descr="revolu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2228850"/>
            <a:ext cx="4229100" cy="2400300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62000" y="2209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410200" y="2209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048000" y="228600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001000" y="220980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209800" y="4343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553200" y="4343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42" name="Object 6"/>
          <p:cNvGraphicFramePr>
            <a:graphicFrameLocks noChangeAspect="1"/>
          </p:cNvGraphicFramePr>
          <p:nvPr/>
        </p:nvGraphicFramePr>
        <p:xfrm>
          <a:off x="8650407" y="3469941"/>
          <a:ext cx="330200" cy="555625"/>
        </p:xfrm>
        <a:graphic>
          <a:graphicData uri="http://schemas.openxmlformats.org/presentationml/2006/ole">
            <p:oleObj spid="_x0000_s105481" name="Equation" r:id="rId6" imgW="164880" imgH="241200" progId="Equation.3">
              <p:embed/>
            </p:oleObj>
          </a:graphicData>
        </a:graphic>
      </p:graphicFrame>
      <p:cxnSp>
        <p:nvCxnSpPr>
          <p:cNvPr id="43" name="Straight Arrow Connector 42"/>
          <p:cNvCxnSpPr/>
          <p:nvPr/>
        </p:nvCxnSpPr>
        <p:spPr>
          <a:xfrm rot="5400000">
            <a:off x="952500" y="4533900"/>
            <a:ext cx="12192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475260" y="3471532"/>
            <a:ext cx="59254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482" name="Object 6"/>
          <p:cNvGraphicFramePr>
            <a:graphicFrameLocks noChangeAspect="1"/>
          </p:cNvGraphicFramePr>
          <p:nvPr/>
        </p:nvGraphicFramePr>
        <p:xfrm>
          <a:off x="610217" y="812010"/>
          <a:ext cx="609600" cy="555625"/>
        </p:xfrm>
        <a:graphic>
          <a:graphicData uri="http://schemas.openxmlformats.org/presentationml/2006/ole">
            <p:oleObj spid="_x0000_s105482" name="Equation" r:id="rId7" imgW="3045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2"/>
            <a:r>
              <a:rPr lang="en-CA" dirty="0" smtClean="0"/>
              <a:t>Warning: the picture is deceiving. We do not yet know the origin of the frames; all we know at this point is that each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points along a joint axis</a:t>
            </a:r>
            <a:endParaRPr lang="en-US" dirty="0"/>
          </a:p>
        </p:txBody>
      </p:sp>
      <p:pic>
        <p:nvPicPr>
          <p:cNvPr id="24" name="Content Placeholder 21" descr="step1.jpg"/>
          <p:cNvPicPr>
            <a:picLocks noChangeAspect="1"/>
          </p:cNvPicPr>
          <p:nvPr/>
        </p:nvPicPr>
        <p:blipFill>
          <a:blip r:embed="rId2" cstate="print"/>
          <a:srcRect b="17268"/>
          <a:stretch>
            <a:fillRect/>
          </a:stretch>
        </p:blipFill>
        <p:spPr>
          <a:xfrm>
            <a:off x="1776943" y="838200"/>
            <a:ext cx="5590113" cy="453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2: Establish frame {0}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place the origin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anywhere 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often the choice of location is obvious</a:t>
            </a:r>
          </a:p>
          <a:p>
            <a:r>
              <a:rPr lang="en-CA" dirty="0" smtClean="0"/>
              <a:t>choose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</a:t>
            </a:r>
            <a:r>
              <a:rPr lang="en-CA" dirty="0" smtClean="0"/>
              <a:t>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so that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is right-handed</a:t>
            </a:r>
          </a:p>
          <a:p>
            <a:pPr lvl="1"/>
            <a:r>
              <a:rPr lang="en-CA" dirty="0" smtClean="0"/>
              <a:t>often the choice of directions is obvious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2: Establish frame {0}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Content Placeholder 6" descr="step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using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r>
              <a:rPr lang="en-CA" dirty="0" smtClean="0"/>
              <a:t> construct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DH1: 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perpendicular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</a:p>
          <a:p>
            <a:pPr lvl="1"/>
            <a:r>
              <a:rPr lang="en-CA" dirty="0" smtClean="0"/>
              <a:t>DH2: 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intersects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3 cases to consider depending on the relationship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  <a:r>
              <a:rPr lang="en-CA" dirty="0" smtClean="0"/>
              <a:t>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1253</TotalTime>
  <Words>491</Words>
  <Application>Microsoft Office PowerPoint</Application>
  <PresentationFormat>On-screen Show (4:3)</PresentationFormat>
  <Paragraphs>140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Origin</vt:lpstr>
      <vt:lpstr>Equation</vt:lpstr>
      <vt:lpstr>Microsoft Equation 3.0</vt:lpstr>
      <vt:lpstr>Day 08</vt:lpstr>
      <vt:lpstr>Denavit-Hartenberg Forward Kinematics</vt:lpstr>
      <vt:lpstr>Denavit-Hartenberg Forward Kinematics</vt:lpstr>
      <vt:lpstr>Step 1: Choose the z-axis for each frame</vt:lpstr>
      <vt:lpstr>Step 1: Choose the z-axis for each frame</vt:lpstr>
      <vt:lpstr>Step 1: Choose the z-axis for each frame</vt:lpstr>
      <vt:lpstr>Step 2: Establish frame {0}</vt:lpstr>
      <vt:lpstr>Step 2: Establish frame {0}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4: Place the end effector frame</vt:lpstr>
      <vt:lpstr>Step 4: Place the end effector frame</vt:lpstr>
      <vt:lpstr>Step 5: Find the DH parameters</vt:lpstr>
      <vt:lpstr>Step 5: Find the DH parameters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19</cp:revision>
  <dcterms:created xsi:type="dcterms:W3CDTF">2011-01-07T01:27:12Z</dcterms:created>
  <dcterms:modified xsi:type="dcterms:W3CDTF">2011-01-21T05:26:53Z</dcterms:modified>
</cp:coreProperties>
</file>